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7" r:id="rId11"/>
    <p:sldId id="266" r:id="rId12"/>
    <p:sldId id="268" r:id="rId13"/>
    <p:sldId id="269" r:id="rId14"/>
    <p:sldId id="270" r:id="rId15"/>
    <p:sldId id="273" r:id="rId16"/>
    <p:sldId id="272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18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4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F39C2-C3EE-4D3A-97BA-03FC5DA9E32B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1FEA6-AC60-4A19-8D15-3BD2BAC1B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72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FEA6-AC60-4A19-8D15-3BD2BAC1B13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31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04C88-CD23-C58E-735E-21582CD57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DE780C-4823-8B67-A8D5-99F6EEF8F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DE7E1-9A58-224B-1D5D-B9285315E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875FD-6C09-6021-86A6-AA74788EB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54D398-A9D2-10FA-1BF3-5C66B2A74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2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9D09D-D724-D748-01F0-A7050837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C5B7F4-58FB-423F-D791-FFDCCDAFD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4BAE6-B94A-9AD6-9B3E-9B658770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1E20A-31C5-5BB6-C6AA-149032C4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20B5C2-4013-1258-7879-48AAA201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7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EC4C81-BC21-FBCB-4CDE-8F9F19377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0F3DC5-A513-84FD-977C-9E93B669A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3FD9C1-8B0C-A3F2-5D44-7DEC2859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F0CEA-BE90-3A94-EC0A-3D0236C8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F7D58-34FA-5249-DBE3-3EB4D5F0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2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B9AC-AEFC-AF16-2384-8705B4AC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D84F9-D528-2E61-B81D-AA77C3944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15E81-3FFA-D420-59D5-F9184F2E3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50FB8-1E0D-5FDD-8491-AE32DBF3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A177EC-A2C4-24CD-AE07-5193CEAE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15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97BB3-6F4F-7380-8839-DDF90A1A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CFCAE-7222-45E8-964E-F1017DF33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7E4D2-7FAF-DCDD-8502-4CEE824E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32D0D-2933-5C4D-B036-BA8D7A83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9D2BC-BE15-55A6-CA50-3C6A6853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0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10A3E-8751-081E-10A0-EDE94C4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1487A-DB25-91C5-1677-CC0408F8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E3EF84-69F3-3A96-52F8-8F6B6D041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6DCD21-5118-9774-F765-0753370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31080B-1D92-FFFB-2CD1-C46FB931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0BC4E2-F16D-0EB7-EEEC-3EEDEC6E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EF019-03F5-1681-0D79-D5C32885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7DDAA1-499E-3CDD-2555-6716ECD3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A83020-572A-C479-3AAC-AA240F3A4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B484E6-F789-24D0-C868-9EE6BD54D6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78EEFE-3FD0-4678-558D-C56CE6592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836BE5-BC3F-AF95-5F27-6F1A5940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14E8C2-55B6-E2AF-9133-7B6CA20A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A87852-7AD2-14BB-ADC8-9AE9EFAB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52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BEAD4-AB97-FDC1-56ED-DD26EF55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6A072A-75E8-2571-F9D5-1711B53F4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DF2C22-A308-9560-4438-18921543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EEC291-79E1-7940-ECC0-3295824E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7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29543A-5B20-FD42-5294-49972346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098078-37AB-9189-5D7D-DDF1CCFC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95541-DBE6-DAD7-1997-83FF1A50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9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57FA3-4259-4EE7-344B-1B397470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4D2A3-05F7-907B-D653-4AF849A09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21B706-49EE-78C8-81E1-35A82A260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B66A6E-3EC8-DD77-2E2C-A1C0CB65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741B0C-B918-901B-C284-D9657E8A8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17F6B6-C304-3946-A992-37A16770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0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95987-98A2-B461-872E-F7527CE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E61EE6-AF1A-02B8-3429-9742548736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ECDCA3-E706-071C-E8D7-E1A4A728E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DB5CDE-3940-1444-E7B4-AD4BF2BA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06B9D2-56C2-CB8D-B921-6299EA1A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9ED53-238E-FE6B-EB1A-AB9FA3A6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236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C54BF7-F067-10AC-4C6B-2B2304DFE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1D8ED1-01B8-2034-7716-C4EE8B65E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33192-C1DF-1B21-2EC1-E3409650B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6A6750-7F21-4E3A-929C-BA48D42CB39A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240E7B-2E83-3849-AA3E-FDC224939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B55043-D997-573F-52D9-764BA0463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10896B-B88C-40C9-8C1D-774E480C7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2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31344-009E-816B-384F-F91A2E658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98" y="2290859"/>
            <a:ext cx="11815804" cy="2387600"/>
          </a:xfrm>
        </p:spPr>
        <p:txBody>
          <a:bodyPr>
            <a:normAutofit fontScale="90000"/>
          </a:bodyPr>
          <a:lstStyle/>
          <a:p>
            <a:r>
              <a:rPr lang="en-US" altLang="ko-KR" sz="5300" dirty="0" err="1"/>
              <a:t>YOLOV8</a:t>
            </a:r>
            <a:r>
              <a:rPr lang="en-US" altLang="ko-KR" sz="5300" dirty="0"/>
              <a:t> </a:t>
            </a:r>
            <a:r>
              <a:rPr lang="ko-KR" altLang="en-US" sz="5300" dirty="0"/>
              <a:t>기반 </a:t>
            </a:r>
            <a:br>
              <a:rPr lang="en-US" altLang="ko-KR" sz="5300" dirty="0"/>
            </a:br>
            <a:r>
              <a:rPr lang="ko-KR" altLang="en-US" sz="5300" dirty="0"/>
              <a:t>고성능 경량 플라스틱 폐기물 영상 세분화</a:t>
            </a:r>
            <a:br>
              <a:rPr lang="en-US" altLang="ko-KR" sz="5300" dirty="0"/>
            </a:br>
            <a:br>
              <a:rPr lang="en-US" altLang="ko-KR" sz="5300" dirty="0"/>
            </a:br>
            <a:r>
              <a:rPr lang="en-US" altLang="ko-KR" sz="2000" dirty="0"/>
              <a:t>(</a:t>
            </a:r>
            <a:r>
              <a:rPr lang="en-US" altLang="ko-KR" sz="2000" b="1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High Performance Lightweight Plastic Waste Segmentation with </a:t>
            </a:r>
            <a:r>
              <a:rPr lang="en-US" altLang="ko-KR" sz="2000" b="1" kern="0" spc="-5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YOLOV8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523C8C-0124-17C8-499B-F4D045DEA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92980"/>
            <a:ext cx="9144000" cy="464820"/>
          </a:xfrm>
        </p:spPr>
        <p:txBody>
          <a:bodyPr/>
          <a:lstStyle/>
          <a:p>
            <a:r>
              <a:rPr lang="en-US" altLang="ko-KR" dirty="0"/>
              <a:t>3812 </a:t>
            </a:r>
            <a:r>
              <a:rPr lang="ko-KR" altLang="en-US" dirty="0"/>
              <a:t>조용우</a:t>
            </a:r>
          </a:p>
        </p:txBody>
      </p:sp>
    </p:spTree>
    <p:extLst>
      <p:ext uri="{BB962C8B-B14F-4D97-AF65-F5344CB8AC3E}">
        <p14:creationId xmlns:p14="http://schemas.microsoft.com/office/powerpoint/2010/main" val="375472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A1657-30ED-497D-83E7-BA09BEA0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분석을 위한 지표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3A10EC-13D8-468E-2FDA-E6D1106D6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57" y="1690688"/>
            <a:ext cx="9283257" cy="48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5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3D282-B465-F6C6-881A-88A60C6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: </a:t>
            </a:r>
            <a:r>
              <a:rPr lang="ko-KR" altLang="en-US" dirty="0"/>
              <a:t>경계 상자 분석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71744-41E6-E78E-BED1-0E7D5D6D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64" y="4927880"/>
            <a:ext cx="6400130" cy="142212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BEBA99-B0AA-DC5F-3989-38303E8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8" y="1401838"/>
            <a:ext cx="4318001" cy="26987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923E2EA-7830-8479-4704-680E7985C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629" y="1401838"/>
            <a:ext cx="4318001" cy="2698727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0A8594-4501-38BD-8891-52E26105399E}"/>
              </a:ext>
            </a:extLst>
          </p:cNvPr>
          <p:cNvCxnSpPr>
            <a:cxnSpLocks/>
          </p:cNvCxnSpPr>
          <p:nvPr/>
        </p:nvCxnSpPr>
        <p:spPr>
          <a:xfrm flipH="1" flipV="1">
            <a:off x="1872343" y="4034971"/>
            <a:ext cx="508000" cy="21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508B23C-E42E-F982-631E-35C569861AB6}"/>
              </a:ext>
            </a:extLst>
          </p:cNvPr>
          <p:cNvCxnSpPr>
            <a:cxnSpLocks/>
          </p:cNvCxnSpPr>
          <p:nvPr/>
        </p:nvCxnSpPr>
        <p:spPr>
          <a:xfrm flipV="1">
            <a:off x="2380343" y="4027714"/>
            <a:ext cx="3864429" cy="224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41E5CB-D84F-C565-2E7C-59CF024B3C89}"/>
              </a:ext>
            </a:extLst>
          </p:cNvPr>
          <p:cNvSpPr txBox="1"/>
          <p:nvPr/>
        </p:nvSpPr>
        <p:spPr>
          <a:xfrm>
            <a:off x="2253916" y="4259943"/>
            <a:ext cx="411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PET</a:t>
            </a:r>
            <a:r>
              <a:rPr lang="ko-KR" altLang="en-US" dirty="0"/>
              <a:t>만 상대적으로 낮은 성능을</a:t>
            </a:r>
            <a:r>
              <a:rPr lang="en-US" altLang="ko-KR" dirty="0"/>
              <a:t> </a:t>
            </a:r>
            <a:r>
              <a:rPr lang="ko-KR" altLang="en-US" dirty="0"/>
              <a:t>보인다</a:t>
            </a:r>
          </a:p>
        </p:txBody>
      </p:sp>
    </p:spTree>
    <p:extLst>
      <p:ext uri="{BB962C8B-B14F-4D97-AF65-F5344CB8AC3E}">
        <p14:creationId xmlns:p14="http://schemas.microsoft.com/office/powerpoint/2010/main" val="3985222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858BF-959A-633D-C771-25D686AA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결과 분석 </a:t>
            </a:r>
            <a:r>
              <a:rPr lang="en-US" altLang="ko-KR" dirty="0"/>
              <a:t>: </a:t>
            </a:r>
            <a:r>
              <a:rPr lang="ko-KR" altLang="en-US" dirty="0"/>
              <a:t>경계 상자 </a:t>
            </a:r>
            <a:r>
              <a:rPr lang="en-US" altLang="ko-KR" dirty="0"/>
              <a:t>PET </a:t>
            </a:r>
            <a:r>
              <a:rPr lang="ko-KR" altLang="en-US" dirty="0"/>
              <a:t>성능 저하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73F2F8-78BC-1DDE-0222-F21FCD99D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580984"/>
            <a:ext cx="5008544" cy="490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FEAEF-75E4-9615-2396-95C090CFDA89}"/>
              </a:ext>
            </a:extLst>
          </p:cNvPr>
          <p:cNvSpPr txBox="1"/>
          <p:nvPr/>
        </p:nvSpPr>
        <p:spPr>
          <a:xfrm>
            <a:off x="2177143" y="1690688"/>
            <a:ext cx="558614" cy="369332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PET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B43E-6C38-9BAE-2E68-F0C4188C1C3C}"/>
              </a:ext>
            </a:extLst>
          </p:cNvPr>
          <p:cNvSpPr txBox="1"/>
          <p:nvPr/>
        </p:nvSpPr>
        <p:spPr>
          <a:xfrm>
            <a:off x="4685881" y="1690688"/>
            <a:ext cx="558614" cy="369332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4FA35-E7E8-2DEB-A731-59E939ECB6D9}"/>
              </a:ext>
            </a:extLst>
          </p:cNvPr>
          <p:cNvSpPr txBox="1"/>
          <p:nvPr/>
        </p:nvSpPr>
        <p:spPr>
          <a:xfrm>
            <a:off x="4689087" y="4143602"/>
            <a:ext cx="434734" cy="369332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9BFA2-415C-8591-97C8-F8604BD6FECA}"/>
              </a:ext>
            </a:extLst>
          </p:cNvPr>
          <p:cNvSpPr txBox="1"/>
          <p:nvPr/>
        </p:nvSpPr>
        <p:spPr>
          <a:xfrm>
            <a:off x="2180119" y="4143602"/>
            <a:ext cx="555638" cy="369332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55508-28B6-07BC-B9CD-3DBFDED03551}"/>
              </a:ext>
            </a:extLst>
          </p:cNvPr>
          <p:cNvSpPr txBox="1"/>
          <p:nvPr/>
        </p:nvSpPr>
        <p:spPr>
          <a:xfrm>
            <a:off x="5666230" y="1512497"/>
            <a:ext cx="4977645" cy="3360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PET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가</a:t>
            </a:r>
            <a:r>
              <a:rPr lang="en-US" altLang="ko-KR" kern="0" spc="-5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ko-KR" altLang="en-US" kern="0" spc="-50" dirty="0">
                <a:solidFill>
                  <a:srgbClr val="000000"/>
                </a:solidFill>
                <a:latin typeface="휴먼명조"/>
                <a:ea typeface="휴먼명조"/>
              </a:rPr>
              <a:t>투명하여</a:t>
            </a:r>
            <a:r>
              <a:rPr lang="en-US" altLang="ko-KR" kern="0" spc="-50" dirty="0">
                <a:solidFill>
                  <a:srgbClr val="000000"/>
                </a:solidFill>
                <a:latin typeface="휴먼명조"/>
                <a:ea typeface="휴먼명조"/>
              </a:rPr>
              <a:t>, </a:t>
            </a:r>
            <a:r>
              <a:rPr lang="ko-KR" altLang="en-US" kern="0" spc="-50" dirty="0">
                <a:solidFill>
                  <a:srgbClr val="000000"/>
                </a:solidFill>
                <a:latin typeface="휴먼명조"/>
                <a:ea typeface="휴먼명조"/>
              </a:rPr>
              <a:t>배경색과 구분이 어렵다</a:t>
            </a:r>
            <a:endParaRPr lang="en-US" altLang="ko-KR" kern="0" spc="-5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marR="0" indent="-28575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PS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의 경우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:</a:t>
            </a:r>
          </a:p>
          <a:p>
            <a:pPr marL="742950" lvl="1" indent="-285750" algn="just" fontAlgn="base">
              <a:lnSpc>
                <a:spcPct val="180000"/>
              </a:lnSpc>
              <a:buFontTx/>
              <a:buChar char="-"/>
            </a:pPr>
            <a:r>
              <a:rPr lang="ko-KR" altLang="en-US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검은색 </a:t>
            </a:r>
            <a:r>
              <a:rPr lang="en-US" altLang="ko-KR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PS</a:t>
            </a:r>
            <a:r>
              <a:rPr lang="ko-KR" altLang="en-US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가 검은색 배경에서 검게 나옴</a:t>
            </a:r>
            <a:r>
              <a:rPr lang="en-US" altLang="ko-KR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.</a:t>
            </a:r>
          </a:p>
          <a:p>
            <a:pPr marL="742950" lvl="1" indent="-285750" algn="just" fontAlgn="base">
              <a:lnSpc>
                <a:spcPct val="180000"/>
              </a:lnSpc>
              <a:buFontTx/>
              <a:buChar char="-"/>
            </a:pPr>
            <a:r>
              <a:rPr lang="en-US" altLang="ko-KR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 </a:t>
            </a:r>
            <a:r>
              <a:rPr lang="ko-KR" altLang="en-US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반면 특징적인 문양으로 재현율은 높다</a:t>
            </a:r>
            <a:endParaRPr lang="en-US" altLang="ko-KR" kern="0" spc="-50" dirty="0">
              <a:solidFill>
                <a:srgbClr val="000000"/>
              </a:solidFill>
              <a:latin typeface="Palatino Linotype" panose="02040502050505030304" pitchFamily="18" charset="0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Tx/>
              <a:buChar char="-"/>
            </a:pPr>
            <a:r>
              <a:rPr lang="en-US" altLang="ko-KR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PP</a:t>
            </a:r>
            <a:r>
              <a:rPr lang="ko-KR" altLang="en-US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는 투명하거나 검은색</a:t>
            </a:r>
            <a:endParaRPr lang="en-US" altLang="ko-KR" kern="0" spc="-5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Tx/>
              <a:buChar char="-"/>
            </a:pP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PE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는 특징적이며 일관적인 형태</a:t>
            </a:r>
            <a:endParaRPr lang="ko-KR" altLang="en-US" sz="1800" kern="0" spc="-50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78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4D84E-8566-B6C6-A8E5-7B8725040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경계상자 혼동 행렬 분석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E68D2EF8-2F8C-386E-DD28-5356B3AE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2" y="1343781"/>
            <a:ext cx="7460343" cy="535619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03AC65-64B3-5E29-9B7B-96692215F1C2}"/>
              </a:ext>
            </a:extLst>
          </p:cNvPr>
          <p:cNvSpPr txBox="1"/>
          <p:nvPr/>
        </p:nvSpPr>
        <p:spPr>
          <a:xfrm>
            <a:off x="6783613" y="1554803"/>
            <a:ext cx="5094515" cy="3018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PET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PP</a:t>
            </a:r>
            <a:r>
              <a:rPr lang="ko-KR" altLang="en-US" kern="0" spc="-5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spc="-50" dirty="0">
                <a:solidFill>
                  <a:srgbClr val="000000"/>
                </a:solidFill>
                <a:latin typeface="휴먼명조"/>
                <a:ea typeface="휴먼명조"/>
              </a:rPr>
              <a:t>-&gt;</a:t>
            </a:r>
            <a:r>
              <a:rPr lang="ko-KR" altLang="en-US" kern="0" spc="-50" dirty="0">
                <a:solidFill>
                  <a:srgbClr val="000000"/>
                </a:solidFill>
                <a:latin typeface="휴먼명조"/>
                <a:ea typeface="휴먼명조"/>
              </a:rPr>
              <a:t> 배경으로 오판</a:t>
            </a:r>
            <a:endParaRPr lang="en-US" altLang="ko-KR" kern="0" spc="-5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0" marR="0" indent="12700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spc="-5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0" marR="0" indent="12700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-50" dirty="0">
                <a:solidFill>
                  <a:srgbClr val="000000"/>
                </a:solidFill>
                <a:latin typeface="휴먼명조"/>
                <a:ea typeface="휴먼명조"/>
              </a:rPr>
              <a:t>배경 </a:t>
            </a:r>
            <a:r>
              <a:rPr lang="en-US" altLang="ko-KR" kern="0" spc="-50" dirty="0">
                <a:solidFill>
                  <a:srgbClr val="000000"/>
                </a:solidFill>
                <a:latin typeface="휴먼명조"/>
                <a:ea typeface="휴먼명조"/>
              </a:rPr>
              <a:t>-&gt; </a:t>
            </a:r>
            <a:r>
              <a:rPr lang="ko-KR" altLang="en-US" kern="0" spc="-50" dirty="0">
                <a:solidFill>
                  <a:srgbClr val="000000"/>
                </a:solidFill>
                <a:latin typeface="휴먼명조"/>
                <a:ea typeface="휴먼명조"/>
              </a:rPr>
              <a:t>모든 플라스틱 종류 </a:t>
            </a:r>
            <a:r>
              <a:rPr lang="en-US" altLang="ko-KR" kern="0" spc="-50" dirty="0">
                <a:solidFill>
                  <a:srgbClr val="000000"/>
                </a:solidFill>
                <a:latin typeface="휴먼명조"/>
                <a:ea typeface="휴먼명조"/>
              </a:rPr>
              <a:t>1</a:t>
            </a:r>
            <a:r>
              <a:rPr lang="ko-KR" altLang="en-US" kern="0" spc="-50" dirty="0">
                <a:solidFill>
                  <a:srgbClr val="000000"/>
                </a:solidFill>
                <a:latin typeface="휴먼명조"/>
                <a:ea typeface="휴먼명조"/>
              </a:rPr>
              <a:t>번 이상씩 오판</a:t>
            </a:r>
            <a:endParaRPr lang="en-US" altLang="ko-KR" kern="0" spc="-5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0" marR="0" indent="12700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spc="-5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0" marR="0" indent="12700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다양한 배경 상황에서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PET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PP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샘플을 </a:t>
            </a:r>
            <a:endParaRPr lang="en-US" altLang="ko-KR" sz="1800" kern="0" spc="-5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12700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포함하는 데이터셋으로 증강한다</a:t>
            </a:r>
            <a:endParaRPr lang="ko-KR" altLang="en-US" sz="1800" kern="0" spc="-50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8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4E0DA-2AA5-8F09-A7C1-4B7B541B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적정 신뢰도 기준 탐구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23997E-5E2C-0C18-488E-EEC4F7FD7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98" y="1708080"/>
            <a:ext cx="5461088" cy="4903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ECE788-966C-58AF-2FEE-162C272FC277}"/>
              </a:ext>
            </a:extLst>
          </p:cNvPr>
          <p:cNvSpPr txBox="1"/>
          <p:nvPr/>
        </p:nvSpPr>
        <p:spPr>
          <a:xfrm>
            <a:off x="6215745" y="1950370"/>
            <a:ext cx="64225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(B)       </a:t>
            </a:r>
            <a:r>
              <a:rPr lang="en-US" altLang="ko-KR" dirty="0" err="1"/>
              <a:t>F1</a:t>
            </a:r>
            <a:r>
              <a:rPr lang="en-US" altLang="ko-KR" dirty="0"/>
              <a:t> -&gt; </a:t>
            </a:r>
            <a:r>
              <a:rPr lang="ko-KR" altLang="en-US" dirty="0"/>
              <a:t>신뢰도 </a:t>
            </a:r>
            <a:r>
              <a:rPr lang="en-US" altLang="ko-KR" dirty="0"/>
              <a:t>0.881 </a:t>
            </a:r>
            <a:r>
              <a:rPr lang="ko-KR" altLang="en-US" dirty="0"/>
              <a:t>이하</a:t>
            </a:r>
            <a:endParaRPr lang="en-US" altLang="ko-KR" dirty="0"/>
          </a:p>
          <a:p>
            <a:r>
              <a:rPr lang="en-US" altLang="ko-KR" dirty="0"/>
              <a:t>(C) </a:t>
            </a:r>
            <a:r>
              <a:rPr lang="ko-KR" altLang="en-US" dirty="0"/>
              <a:t>정밀도 </a:t>
            </a:r>
            <a:r>
              <a:rPr lang="en-US" altLang="ko-KR" dirty="0"/>
              <a:t>-&gt; </a:t>
            </a:r>
            <a:r>
              <a:rPr lang="ko-KR" altLang="en-US" dirty="0"/>
              <a:t>신뢰도가 </a:t>
            </a:r>
            <a:r>
              <a:rPr lang="en-US" altLang="ko-KR" dirty="0"/>
              <a:t>0.936 </a:t>
            </a:r>
            <a:r>
              <a:rPr lang="ko-KR" altLang="en-US" dirty="0"/>
              <a:t>이상</a:t>
            </a:r>
          </a:p>
          <a:p>
            <a:r>
              <a:rPr lang="en-US" altLang="ko-KR" dirty="0"/>
              <a:t>(D) </a:t>
            </a:r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신뢰도가 </a:t>
            </a:r>
            <a:r>
              <a:rPr lang="en-US" altLang="ko-KR" dirty="0"/>
              <a:t>0.981 </a:t>
            </a:r>
            <a:r>
              <a:rPr lang="ko-KR" altLang="en-US" dirty="0"/>
              <a:t>이하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신뢰도 기준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/>
              <a:t>0.881</a:t>
            </a:r>
            <a:r>
              <a:rPr lang="ko-KR" altLang="en-US" dirty="0"/>
              <a:t>에서 </a:t>
            </a:r>
            <a:r>
              <a:rPr lang="en-US" altLang="ko-KR" dirty="0"/>
              <a:t>0.981 </a:t>
            </a:r>
            <a:r>
              <a:rPr lang="ko-KR" altLang="en-US" dirty="0"/>
              <a:t>범위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거짓 양성 예측을 줄이는 것이 중요하다면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신뢰도 기준을 </a:t>
            </a:r>
            <a:r>
              <a:rPr lang="en-US" altLang="ko-KR" dirty="0"/>
              <a:t>0.936</a:t>
            </a:r>
            <a:r>
              <a:rPr lang="ko-KR" altLang="en-US" dirty="0"/>
              <a:t>에서 </a:t>
            </a:r>
            <a:r>
              <a:rPr lang="en-US" altLang="ko-KR" dirty="0"/>
              <a:t>0.981 </a:t>
            </a:r>
            <a:r>
              <a:rPr lang="ko-KR" altLang="en-US" dirty="0"/>
              <a:t>사이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신뢰도와 관계없이 매우 좋은 성능을 보임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플라스틱 종류에 상관없이 균일하게 잘 학습되었음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FE2BF-ADE4-D7FB-3790-22309DF32A2A}"/>
              </a:ext>
            </a:extLst>
          </p:cNvPr>
          <p:cNvSpPr txBox="1"/>
          <p:nvPr/>
        </p:nvSpPr>
        <p:spPr>
          <a:xfrm>
            <a:off x="2097314" y="1304039"/>
            <a:ext cx="815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신뢰도 기준</a:t>
            </a:r>
            <a:r>
              <a:rPr lang="en-US" altLang="ko-KR" sz="1800" dirty="0"/>
              <a:t>(Confidence)</a:t>
            </a:r>
            <a:r>
              <a:rPr lang="ko-KR" altLang="en-US" sz="1800" dirty="0"/>
              <a:t>은 경계 상자를 특정 분류에 속하는지 판단하는 기준</a:t>
            </a:r>
            <a:endParaRPr lang="en-US" altLang="ko-KR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33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3D282-B465-F6C6-881A-88A60C6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: </a:t>
            </a:r>
            <a:r>
              <a:rPr lang="ko-KR" altLang="en-US" dirty="0"/>
              <a:t>영상 세분화 분석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71744-41E6-E78E-BED1-0E7D5D6D7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3913" y="4927880"/>
            <a:ext cx="6265431" cy="142212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BEBA99-B0AA-DC5F-3989-38303E8E0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950" y="1401838"/>
            <a:ext cx="4309356" cy="26987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923E2EA-7830-8479-4704-680E7985C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951" y="1401838"/>
            <a:ext cx="4309356" cy="26987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EF6DBE4-D468-CC5D-FB79-3ABD71EC1DFF}"/>
              </a:ext>
            </a:extLst>
          </p:cNvPr>
          <p:cNvSpPr/>
          <p:nvPr/>
        </p:nvSpPr>
        <p:spPr>
          <a:xfrm>
            <a:off x="4114799" y="1989293"/>
            <a:ext cx="508000" cy="20174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10E9D-E6A8-1B05-01F3-01D367807C4A}"/>
              </a:ext>
            </a:extLst>
          </p:cNvPr>
          <p:cNvSpPr txBox="1"/>
          <p:nvPr/>
        </p:nvSpPr>
        <p:spPr>
          <a:xfrm>
            <a:off x="1608826" y="4249965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경계 상자 분석과 매우 유사한 양상을 보임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64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3D282-B465-F6C6-881A-88A60C6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: </a:t>
            </a:r>
            <a:r>
              <a:rPr lang="ko-KR" altLang="en-US" dirty="0"/>
              <a:t>경계 상자 분석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71744-41E6-E78E-BED1-0E7D5D6D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64" y="4927880"/>
            <a:ext cx="6400130" cy="142212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BEBA99-B0AA-DC5F-3989-38303E8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8" y="1401838"/>
            <a:ext cx="4318001" cy="26987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923E2EA-7830-8479-4704-680E7985C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629" y="1401838"/>
            <a:ext cx="4318001" cy="2698727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0A8594-4501-38BD-8891-52E26105399E}"/>
              </a:ext>
            </a:extLst>
          </p:cNvPr>
          <p:cNvCxnSpPr>
            <a:cxnSpLocks/>
          </p:cNvCxnSpPr>
          <p:nvPr/>
        </p:nvCxnSpPr>
        <p:spPr>
          <a:xfrm flipH="1" flipV="1">
            <a:off x="1872343" y="4034971"/>
            <a:ext cx="508000" cy="21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508B23C-E42E-F982-631E-35C569861AB6}"/>
              </a:ext>
            </a:extLst>
          </p:cNvPr>
          <p:cNvCxnSpPr>
            <a:cxnSpLocks/>
          </p:cNvCxnSpPr>
          <p:nvPr/>
        </p:nvCxnSpPr>
        <p:spPr>
          <a:xfrm flipV="1">
            <a:off x="2380343" y="4027714"/>
            <a:ext cx="3864429" cy="224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41E5CB-D84F-C565-2E7C-59CF024B3C89}"/>
              </a:ext>
            </a:extLst>
          </p:cNvPr>
          <p:cNvSpPr txBox="1"/>
          <p:nvPr/>
        </p:nvSpPr>
        <p:spPr>
          <a:xfrm>
            <a:off x="2253916" y="4259943"/>
            <a:ext cx="411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PET</a:t>
            </a:r>
            <a:r>
              <a:rPr lang="ko-KR" altLang="en-US" dirty="0"/>
              <a:t>만 상대적으로 낮은 성능을</a:t>
            </a:r>
            <a:r>
              <a:rPr lang="en-US" altLang="ko-KR" dirty="0"/>
              <a:t> </a:t>
            </a:r>
            <a:r>
              <a:rPr lang="ko-KR" altLang="en-US" dirty="0"/>
              <a:t>보인다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F6DBE4-D468-CC5D-FB79-3ABD71EC1DFF}"/>
              </a:ext>
            </a:extLst>
          </p:cNvPr>
          <p:cNvSpPr/>
          <p:nvPr/>
        </p:nvSpPr>
        <p:spPr>
          <a:xfrm>
            <a:off x="4114799" y="1989293"/>
            <a:ext cx="508000" cy="20174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39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4E0DA-2AA5-8F09-A7C1-4B7B541B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적정 신뢰도 기준 탐구 </a:t>
            </a:r>
            <a:r>
              <a:rPr lang="en-US" altLang="ko-KR" dirty="0"/>
              <a:t>: </a:t>
            </a:r>
            <a:r>
              <a:rPr lang="ko-KR" altLang="en-US" dirty="0"/>
              <a:t>영상 세분화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23997E-5E2C-0C18-488E-EEC4F7FD7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98" y="1770974"/>
            <a:ext cx="5461088" cy="4777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ECE788-966C-58AF-2FEE-162C272FC277}"/>
              </a:ext>
            </a:extLst>
          </p:cNvPr>
          <p:cNvSpPr txBox="1"/>
          <p:nvPr/>
        </p:nvSpPr>
        <p:spPr>
          <a:xfrm>
            <a:off x="6215745" y="1950370"/>
            <a:ext cx="64225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(B) </a:t>
            </a:r>
            <a:r>
              <a:rPr lang="en-US" altLang="ko-KR" dirty="0" err="1"/>
              <a:t>F1</a:t>
            </a:r>
            <a:r>
              <a:rPr lang="en-US" altLang="ko-KR" dirty="0"/>
              <a:t> </a:t>
            </a:r>
            <a:r>
              <a:rPr lang="ko-KR" altLang="en-US" dirty="0"/>
              <a:t>점수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0.881 </a:t>
            </a:r>
            <a:r>
              <a:rPr lang="ko-KR" altLang="en-US" dirty="0"/>
              <a:t>이하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(C) (</a:t>
            </a:r>
            <a:r>
              <a:rPr lang="ko-KR" altLang="en-US" dirty="0"/>
              <a:t>정밀도</a:t>
            </a:r>
            <a:r>
              <a:rPr lang="en-US" altLang="ko-KR" dirty="0"/>
              <a:t>) -&gt;</a:t>
            </a:r>
            <a:r>
              <a:rPr lang="ko-KR" altLang="en-US" dirty="0"/>
              <a:t> </a:t>
            </a:r>
            <a:r>
              <a:rPr lang="en-US" altLang="ko-KR" dirty="0"/>
              <a:t>0.925 </a:t>
            </a:r>
            <a:r>
              <a:rPr lang="ko-KR" altLang="en-US" dirty="0"/>
              <a:t>이상</a:t>
            </a:r>
            <a:endParaRPr lang="en-US" altLang="ko-KR" dirty="0"/>
          </a:p>
          <a:p>
            <a:r>
              <a:rPr lang="en-US" altLang="ko-KR" dirty="0"/>
              <a:t>(D) (</a:t>
            </a:r>
            <a:r>
              <a:rPr lang="ko-KR" altLang="en-US" dirty="0" err="1"/>
              <a:t>재현율</a:t>
            </a:r>
            <a:r>
              <a:rPr lang="en-US" altLang="ko-KR" dirty="0"/>
              <a:t>) -&gt;</a:t>
            </a:r>
            <a:r>
              <a:rPr lang="ko-KR" altLang="en-US" dirty="0"/>
              <a:t> </a:t>
            </a:r>
            <a:r>
              <a:rPr lang="en-US" altLang="ko-KR" dirty="0"/>
              <a:t>0.981 </a:t>
            </a:r>
            <a:r>
              <a:rPr lang="ko-KR" altLang="en-US" dirty="0"/>
              <a:t>이하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경계 상자를 기준으로 했을 때와 매우 유사하다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FE2BF-ADE4-D7FB-3790-22309DF32A2A}"/>
              </a:ext>
            </a:extLst>
          </p:cNvPr>
          <p:cNvSpPr txBox="1"/>
          <p:nvPr/>
        </p:nvSpPr>
        <p:spPr>
          <a:xfrm>
            <a:off x="2097314" y="1304039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영상 세분화에서는 각 픽셀별로 영역을 분할한다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646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29D0D-E7C1-7F1C-377F-AFD4D2FC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추론 시간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11C65-E103-82ED-8116-42AFA5BD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9891"/>
            <a:ext cx="10515600" cy="2567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객체가 이미지당 </a:t>
            </a:r>
            <a:r>
              <a:rPr lang="en-US" altLang="ko-KR" sz="2000" dirty="0"/>
              <a:t>3</a:t>
            </a:r>
            <a:r>
              <a:rPr lang="ko-KR" altLang="en-US" sz="2000" dirty="0"/>
              <a:t>개씩 들어있는 이미지 기준</a:t>
            </a:r>
            <a:r>
              <a:rPr lang="en-US" altLang="ko-KR" sz="2000" dirty="0"/>
              <a:t>, </a:t>
            </a:r>
          </a:p>
          <a:p>
            <a:pPr marL="0" indent="0">
              <a:buNone/>
            </a:pPr>
            <a:r>
              <a:rPr lang="ko-KR" altLang="en-US" sz="2000" dirty="0"/>
              <a:t>이미지 하나당 걸리는 시간이 </a:t>
            </a:r>
            <a:r>
              <a:rPr lang="en-US" altLang="ko-KR" sz="2000" dirty="0" err="1"/>
              <a:t>3ms</a:t>
            </a:r>
            <a:r>
              <a:rPr lang="en-US" altLang="ko-KR" sz="2000" dirty="0"/>
              <a:t> </a:t>
            </a:r>
            <a:r>
              <a:rPr lang="ko-KR" altLang="en-US" sz="2000" dirty="0"/>
              <a:t>이하이다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이는 기존 모델 </a:t>
            </a:r>
            <a:r>
              <a:rPr lang="en-US" altLang="ko-KR" sz="2000" dirty="0"/>
              <a:t>(6000</a:t>
            </a:r>
            <a:r>
              <a:rPr lang="ko-KR" altLang="en-US" sz="2000" dirty="0"/>
              <a:t>만개 파라미터</a:t>
            </a:r>
            <a:r>
              <a:rPr lang="en-US" altLang="ko-KR" sz="2000" dirty="0"/>
              <a:t>) -&gt; </a:t>
            </a:r>
            <a:r>
              <a:rPr lang="ko-KR" altLang="en-US" sz="2000" dirty="0"/>
              <a:t>현 모델 </a:t>
            </a:r>
            <a:r>
              <a:rPr lang="en-US" altLang="ko-KR" sz="2000" dirty="0"/>
              <a:t>(320</a:t>
            </a:r>
            <a:r>
              <a:rPr lang="ko-KR" altLang="en-US" sz="2000" dirty="0"/>
              <a:t>만개 파라미터</a:t>
            </a:r>
            <a:r>
              <a:rPr lang="en-US" altLang="ko-KR" sz="2000" dirty="0"/>
              <a:t>) </a:t>
            </a:r>
            <a:r>
              <a:rPr lang="ko-KR" altLang="en-US" sz="2000" dirty="0"/>
              <a:t>로 경량화한 결과이다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4D021D-43A4-BCD3-D265-57A6B9DA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202170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47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2F885-D254-7ED3-7A80-E3CE50BB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VS </a:t>
            </a:r>
            <a:r>
              <a:rPr lang="ko-KR" altLang="en-US" dirty="0"/>
              <a:t>현 모델 정확도 분석</a:t>
            </a:r>
          </a:p>
        </p:txBody>
      </p:sp>
      <p:pic>
        <p:nvPicPr>
          <p:cNvPr id="4" name="Picture 19">
            <a:extLst>
              <a:ext uri="{FF2B5EF4-FFF2-40B4-BE49-F238E27FC236}">
                <a16:creationId xmlns:a16="http://schemas.microsoft.com/office/drawing/2014/main" id="{F822B656-BF39-704E-5EBC-B56BB95F3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230" y="1872503"/>
            <a:ext cx="5795538" cy="311299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7AD70C-1001-1093-2B7F-312F9C690E68}"/>
              </a:ext>
            </a:extLst>
          </p:cNvPr>
          <p:cNvSpPr txBox="1"/>
          <p:nvPr/>
        </p:nvSpPr>
        <p:spPr>
          <a:xfrm>
            <a:off x="2545989" y="5276726"/>
            <a:ext cx="7100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0" spc="-5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mAP50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은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6.1%,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영상 세분화의 </a:t>
            </a:r>
            <a:r>
              <a:rPr lang="en-US" altLang="ko-KR" sz="1800" kern="0" spc="-5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mAP50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은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13.3%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오른 것을 알 수 있다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. </a:t>
            </a:r>
            <a:endParaRPr lang="ko-KR" altLang="en-US" sz="1800" kern="0" spc="-50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10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2F18C-F5C3-B8C8-71CB-CBC3BA33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세분화란</a:t>
            </a:r>
            <a:r>
              <a:rPr lang="en-US" altLang="ko-KR" dirty="0"/>
              <a:t>? (Image Segmentation)</a:t>
            </a:r>
            <a:endParaRPr lang="ko-KR" altLang="en-US" dirty="0"/>
          </a:p>
        </p:txBody>
      </p:sp>
      <p:pic>
        <p:nvPicPr>
          <p:cNvPr id="1026" name="Picture 2" descr="Image Segmentation - MATLAB &amp; Simulink">
            <a:extLst>
              <a:ext uri="{FF2B5EF4-FFF2-40B4-BE49-F238E27FC236}">
                <a16:creationId xmlns:a16="http://schemas.microsoft.com/office/drawing/2014/main" id="{F1F52EAF-4312-951A-23A4-77C86C3F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86" y="1690688"/>
            <a:ext cx="9640627" cy="48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7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F216F-29CF-127F-14E3-F0E0A23A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363" y="2143958"/>
            <a:ext cx="12508726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900" dirty="0">
                <a:solidFill>
                  <a:srgbClr val="FF0000"/>
                </a:solidFill>
              </a:rPr>
              <a:t>로봇 공학을 통해 플라스틱 재활용을 최적화하는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A8502-42AD-94F1-83E9-89BDBFC1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5606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모델의 정확도를 개선할 수 있는 데이터를 수집하고 적용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실제 재활용 처리시설 현장 견학 이후 모델 접목 시도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처리 시설에서의 빠른 분류를 위한 장치 </a:t>
            </a:r>
            <a:r>
              <a:rPr lang="en-US" altLang="ko-KR" dirty="0"/>
              <a:t>(</a:t>
            </a:r>
            <a:r>
              <a:rPr lang="ko-KR" altLang="en-US" dirty="0"/>
              <a:t>로봇 팔</a:t>
            </a:r>
            <a:r>
              <a:rPr lang="en-US" altLang="ko-KR" dirty="0"/>
              <a:t>) </a:t>
            </a:r>
            <a:r>
              <a:rPr lang="ko-KR" altLang="en-US" dirty="0"/>
              <a:t>설계 및 제작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D207B-F6DB-2471-20D1-809E65A3F01B}"/>
              </a:ext>
            </a:extLst>
          </p:cNvPr>
          <p:cNvSpPr txBox="1"/>
          <p:nvPr/>
        </p:nvSpPr>
        <p:spPr>
          <a:xfrm>
            <a:off x="4424709" y="946205"/>
            <a:ext cx="33425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/>
              <a:t>차후 연구 </a:t>
            </a:r>
            <a:r>
              <a:rPr lang="en-US" altLang="ko-KR" sz="5000" dirty="0"/>
              <a:t>: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38755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5BD85-81D7-34D3-D023-F52A82B8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38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22A80-27DF-DFAC-6361-ADD37AFD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플라스틱의 종류</a:t>
            </a:r>
          </a:p>
        </p:txBody>
      </p:sp>
      <p:pic>
        <p:nvPicPr>
          <p:cNvPr id="2052" name="Picture 4" descr="SK지오가 택한 '플라스틱 순환경제'…에너지↓ 화학적 재활용 기업 '퓨어사이클'｜그리니엄">
            <a:extLst>
              <a:ext uri="{FF2B5EF4-FFF2-40B4-BE49-F238E27FC236}">
                <a16:creationId xmlns:a16="http://schemas.microsoft.com/office/drawing/2014/main" id="{C14DAA46-6D1B-A275-048E-FF3F0F877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56653"/>
            <a:ext cx="7894320" cy="51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DD2F3A-8004-E8E8-010D-3E83EEAACA02}"/>
              </a:ext>
            </a:extLst>
          </p:cNvPr>
          <p:cNvSpPr/>
          <p:nvPr/>
        </p:nvSpPr>
        <p:spPr>
          <a:xfrm>
            <a:off x="2286000" y="2258170"/>
            <a:ext cx="2293951" cy="3657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5E05F7-8CF1-A331-3F0F-0419A2A11F2D}"/>
              </a:ext>
            </a:extLst>
          </p:cNvPr>
          <p:cNvSpPr/>
          <p:nvPr/>
        </p:nvSpPr>
        <p:spPr>
          <a:xfrm>
            <a:off x="5646057" y="2258170"/>
            <a:ext cx="3323772" cy="3657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73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A9B2D-BE28-1938-9F88-B72B7563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일반적인 폐플라스틱 재활용 공정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74C2ACC-299C-3CF0-A5CF-1D85511B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폐플라스틱 </a:t>
            </a:r>
            <a:r>
              <a:rPr lang="ko-KR" altLang="en-US" dirty="0">
                <a:solidFill>
                  <a:srgbClr val="FF0000"/>
                </a:solidFill>
              </a:rPr>
              <a:t>분류</a:t>
            </a:r>
            <a:r>
              <a:rPr lang="ko-KR" altLang="en-US" dirty="0"/>
              <a:t> </a:t>
            </a:r>
            <a:r>
              <a:rPr lang="en-US" altLang="ko-KR" dirty="0"/>
              <a:t>(PET, PE, PS, PE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각 플라스틱 별 개별 처리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/>
              <a:t>분쇄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/>
              <a:t>세척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/>
              <a:t>가열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err="1"/>
              <a:t>펠릿</a:t>
            </a:r>
            <a:r>
              <a:rPr lang="ko-KR" altLang="en-US" dirty="0"/>
              <a:t> 형태로 제작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b="1" dirty="0">
                <a:solidFill>
                  <a:srgbClr val="FF0000"/>
                </a:solidFill>
              </a:rPr>
              <a:t>순도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C14000-CF6A-A96F-D36A-567DA1C76B44}"/>
              </a:ext>
            </a:extLst>
          </p:cNvPr>
          <p:cNvCxnSpPr/>
          <p:nvPr/>
        </p:nvCxnSpPr>
        <p:spPr>
          <a:xfrm>
            <a:off x="1937657" y="5261429"/>
            <a:ext cx="508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F0E10B0-ADFE-F22A-8FF8-C0C69C3358A0}"/>
              </a:ext>
            </a:extLst>
          </p:cNvPr>
          <p:cNvSpPr/>
          <p:nvPr/>
        </p:nvSpPr>
        <p:spPr>
          <a:xfrm>
            <a:off x="2191657" y="3679371"/>
            <a:ext cx="4971143" cy="2201405"/>
          </a:xfrm>
          <a:custGeom>
            <a:avLst/>
            <a:gdLst>
              <a:gd name="connsiteX0" fmla="*/ 0 w 4971143"/>
              <a:gd name="connsiteY0" fmla="*/ 1611085 h 2201405"/>
              <a:gd name="connsiteX1" fmla="*/ 3258457 w 4971143"/>
              <a:gd name="connsiteY1" fmla="*/ 2111828 h 2201405"/>
              <a:gd name="connsiteX2" fmla="*/ 4971143 w 4971143"/>
              <a:gd name="connsiteY2" fmla="*/ 0 h 220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1143" h="2201405">
                <a:moveTo>
                  <a:pt x="0" y="1611085"/>
                </a:moveTo>
                <a:cubicBezTo>
                  <a:pt x="1214966" y="1995713"/>
                  <a:pt x="2429933" y="2380342"/>
                  <a:pt x="3258457" y="2111828"/>
                </a:cubicBezTo>
                <a:cubicBezTo>
                  <a:pt x="4086981" y="1843314"/>
                  <a:pt x="4551438" y="440267"/>
                  <a:pt x="4971143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CC7ED-AED7-CB1B-E41A-0ABD6DED17D8}"/>
              </a:ext>
            </a:extLst>
          </p:cNvPr>
          <p:cNvSpPr txBox="1"/>
          <p:nvPr/>
        </p:nvSpPr>
        <p:spPr>
          <a:xfrm>
            <a:off x="6096000" y="3310039"/>
            <a:ext cx="4503156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고순도 플라스틱을 위해서는 분류가 중요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598F1F-6144-6CAC-837F-DF230557DD08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3802743" y="2286000"/>
            <a:ext cx="4544835" cy="10240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4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060F9-2C36-B118-B3FA-D58B315B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 공정은 어떻게 이루어지는가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D0E3FB-4607-3A46-5A23-F69D0AC0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97" y="1600200"/>
            <a:ext cx="9272006" cy="47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6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45789-31C8-BA6B-DDC6-FBC3AD80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인건비가 핵심이다</a:t>
            </a:r>
          </a:p>
        </p:txBody>
      </p:sp>
      <p:pic>
        <p:nvPicPr>
          <p:cNvPr id="4098" name="Picture 2" descr="/그래픽=정승아 디자이너">
            <a:extLst>
              <a:ext uri="{FF2B5EF4-FFF2-40B4-BE49-F238E27FC236}">
                <a16:creationId xmlns:a16="http://schemas.microsoft.com/office/drawing/2014/main" id="{6F673A58-DDDA-AA4C-41C2-E5A085ACD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" y="1690688"/>
            <a:ext cx="5715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최저임금위원회&gt; 최저임금제도 &gt; 최저임금 현황&gt; 연도별 최저임금 결정 현황">
            <a:extLst>
              <a:ext uri="{FF2B5EF4-FFF2-40B4-BE49-F238E27FC236}">
                <a16:creationId xmlns:a16="http://schemas.microsoft.com/office/drawing/2014/main" id="{24FF73FA-FC05-E761-AE02-114AF5017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03" y="2704551"/>
            <a:ext cx="7078483" cy="424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01EBDC-A725-5CDC-34BC-12D298952C5F}"/>
              </a:ext>
            </a:extLst>
          </p:cNvPr>
          <p:cNvSpPr txBox="1"/>
          <p:nvPr/>
        </p:nvSpPr>
        <p:spPr>
          <a:xfrm>
            <a:off x="7394713" y="251988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최저시급 인상 추이</a:t>
            </a:r>
          </a:p>
        </p:txBody>
      </p:sp>
    </p:spTree>
    <p:extLst>
      <p:ext uri="{BB962C8B-B14F-4D97-AF65-F5344CB8AC3E}">
        <p14:creationId xmlns:p14="http://schemas.microsoft.com/office/powerpoint/2010/main" val="93864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74406-2C9B-785A-8A98-359953C4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소개 </a:t>
            </a:r>
            <a:r>
              <a:rPr lang="en-US" altLang="ko-KR" dirty="0"/>
              <a:t>: </a:t>
            </a:r>
            <a:r>
              <a:rPr lang="ko-KR" altLang="en-US" dirty="0"/>
              <a:t>주 </a:t>
            </a:r>
            <a:r>
              <a:rPr lang="ko-KR" altLang="en-US" dirty="0" err="1"/>
              <a:t>에코인에너지</a:t>
            </a:r>
            <a:endParaRPr lang="ko-KR" altLang="en-US" dirty="0"/>
          </a:p>
        </p:txBody>
      </p:sp>
      <p:pic>
        <p:nvPicPr>
          <p:cNvPr id="5122" name="Picture 2" descr="Ecoin Energy">
            <a:extLst>
              <a:ext uri="{FF2B5EF4-FFF2-40B4-BE49-F238E27FC236}">
                <a16:creationId xmlns:a16="http://schemas.microsoft.com/office/drawing/2014/main" id="{E2297FE8-560C-CD78-A018-639351712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980" y="230188"/>
            <a:ext cx="1752600" cy="129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청량 음료, 병, 스크린샷이(가) 표시된 사진&#10;&#10;자동 생성된 설명">
            <a:extLst>
              <a:ext uri="{FF2B5EF4-FFF2-40B4-BE49-F238E27FC236}">
                <a16:creationId xmlns:a16="http://schemas.microsoft.com/office/drawing/2014/main" id="{760D55F7-D8A6-7DE2-7D0E-1EEF9D1B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646555"/>
            <a:ext cx="4846320" cy="4846320"/>
          </a:xfrm>
          <a:prstGeom prst="rect">
            <a:avLst/>
          </a:prstGeom>
        </p:spPr>
      </p:pic>
      <p:pic>
        <p:nvPicPr>
          <p:cNvPr id="6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317F414E-6A57-C02D-7C10-4DEECC82C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41" y="1690687"/>
            <a:ext cx="4802187" cy="4802187"/>
          </a:xfrm>
        </p:spPr>
      </p:pic>
    </p:spTree>
    <p:extLst>
      <p:ext uri="{BB962C8B-B14F-4D97-AF65-F5344CB8AC3E}">
        <p14:creationId xmlns:p14="http://schemas.microsoft.com/office/powerpoint/2010/main" val="307815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11950-8BB1-2CCF-FF89-5B2FA396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959DEB2-7103-1C39-F8E4-955678ED7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A9CEFE-D195-DE1E-4555-384B5769C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40"/>
            <a:ext cx="12192000" cy="34787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D5A57E-8561-D9F6-5F5F-3C31FE3C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553"/>
            <a:ext cx="12192000" cy="32165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0352A8-81D9-A1BF-C9D3-9CF4A64C924B}"/>
              </a:ext>
            </a:extLst>
          </p:cNvPr>
          <p:cNvSpPr/>
          <p:nvPr/>
        </p:nvSpPr>
        <p:spPr>
          <a:xfrm>
            <a:off x="2968172" y="930113"/>
            <a:ext cx="5544457" cy="1965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E9B4B-D616-E89D-221B-C67A8FA10AD0}"/>
              </a:ext>
            </a:extLst>
          </p:cNvPr>
          <p:cNvSpPr txBox="1"/>
          <p:nvPr/>
        </p:nvSpPr>
        <p:spPr>
          <a:xfrm>
            <a:off x="3084286" y="3018971"/>
            <a:ext cx="36487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5000</a:t>
            </a:r>
            <a:r>
              <a:rPr lang="ko-KR" altLang="en-US" dirty="0"/>
              <a:t>개씩 뽑아 훈련</a:t>
            </a:r>
            <a:r>
              <a:rPr lang="en-US" altLang="ko-KR" dirty="0"/>
              <a:t>/</a:t>
            </a:r>
            <a:r>
              <a:rPr lang="ko-KR" altLang="en-US" dirty="0"/>
              <a:t>검증 수행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0CEA7-EB6C-7F5B-BDD9-F24C34F258B7}"/>
              </a:ext>
            </a:extLst>
          </p:cNvPr>
          <p:cNvSpPr txBox="1"/>
          <p:nvPr/>
        </p:nvSpPr>
        <p:spPr>
          <a:xfrm>
            <a:off x="5079999" y="4499428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6000</a:t>
            </a:r>
            <a:r>
              <a:rPr lang="ko-KR" altLang="en-US" dirty="0"/>
              <a:t>만개 파라미터 </a:t>
            </a:r>
            <a:r>
              <a:rPr lang="en-US" altLang="ko-KR" dirty="0"/>
              <a:t>(</a:t>
            </a:r>
            <a:r>
              <a:rPr lang="en-US" altLang="ko-KR" dirty="0" err="1"/>
              <a:t>60M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44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A8CE9-6420-60E8-1B55-85CF6F91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EE75E-E356-E3A4-A742-51E85369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8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컴퓨팅 리소스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: </a:t>
            </a:r>
          </a:p>
          <a:p>
            <a:pPr marL="0" indent="0">
              <a:buNone/>
            </a:pP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NVIDIA TITAN </a:t>
            </a:r>
            <a:r>
              <a:rPr lang="en-US" altLang="ko-KR" sz="1800" kern="0" spc="-5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Xp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 GPU</a:t>
            </a:r>
          </a:p>
          <a:p>
            <a:pPr marL="0" indent="0">
              <a:buNone/>
            </a:pP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Intel(R) Xeon(R) Gold 6126 CPU</a:t>
            </a:r>
          </a:p>
          <a:p>
            <a:pPr marL="0" indent="0">
              <a:buNone/>
            </a:pPr>
            <a:r>
              <a:rPr lang="en-US" altLang="ko-KR" sz="1800" kern="0" spc="-5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93GB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 </a:t>
            </a:r>
            <a:r>
              <a:rPr lang="en-US" altLang="ko-KR" sz="1800" kern="0" spc="-5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DDR4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 2666 RAM</a:t>
            </a:r>
          </a:p>
          <a:p>
            <a:pPr marL="0" indent="0">
              <a:buNone/>
            </a:pPr>
            <a:r>
              <a:rPr lang="en-US" altLang="ko-KR" sz="1800" kern="0" spc="-50" dirty="0">
                <a:solidFill>
                  <a:srgbClr val="000000"/>
                </a:solidFill>
                <a:latin typeface="Palatino Linotype" panose="02040502050505030304" pitchFamily="18" charset="0"/>
              </a:rPr>
              <a:t>(</a:t>
            </a:r>
            <a:r>
              <a:rPr lang="ko-KR" altLang="en-US" sz="1800" kern="0" spc="-5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물리과</a:t>
            </a:r>
            <a:r>
              <a:rPr lang="ko-KR" altLang="en-US" sz="1800" kern="0" spc="-50" dirty="0">
                <a:solidFill>
                  <a:srgbClr val="000000"/>
                </a:solidFill>
                <a:latin typeface="Palatino Linotype" panose="02040502050505030304" pitchFamily="18" charset="0"/>
              </a:rPr>
              <a:t> 서버</a:t>
            </a:r>
            <a:r>
              <a:rPr lang="en-US" altLang="ko-KR" sz="1800" kern="0" spc="-50" dirty="0">
                <a:solidFill>
                  <a:srgbClr val="000000"/>
                </a:solidFill>
                <a:latin typeface="Palatino Linotype" panose="02040502050505030304" pitchFamily="18" charset="0"/>
              </a:rPr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828D3-B25A-0845-DBEE-69DBF0A7A2CF}"/>
              </a:ext>
            </a:extLst>
          </p:cNvPr>
          <p:cNvSpPr txBox="1"/>
          <p:nvPr/>
        </p:nvSpPr>
        <p:spPr>
          <a:xfrm>
            <a:off x="6096000" y="1825625"/>
            <a:ext cx="5307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소프트웨어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: </a:t>
            </a:r>
          </a:p>
          <a:p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Python 3.8.19, </a:t>
            </a:r>
            <a:r>
              <a:rPr lang="en-US" altLang="ko-KR" sz="1800" kern="0" spc="-5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PyTorch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 2.3.0, </a:t>
            </a:r>
            <a:r>
              <a:rPr lang="en-US" altLang="ko-KR" sz="1800" kern="0" spc="-5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Ultralytics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 Environment</a:t>
            </a:r>
            <a:endParaRPr lang="en-US" altLang="ko-KR" sz="1800" kern="0" spc="-50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8AA0C-35B7-71C8-C9D1-3DB890F01D28}"/>
              </a:ext>
            </a:extLst>
          </p:cNvPr>
          <p:cNvSpPr txBox="1"/>
          <p:nvPr/>
        </p:nvSpPr>
        <p:spPr>
          <a:xfrm>
            <a:off x="838200" y="3933371"/>
            <a:ext cx="3831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이미지 크기 </a:t>
            </a:r>
            <a:r>
              <a:rPr lang="en-US" altLang="ko-KR" b="1" dirty="0"/>
              <a:t>: </a:t>
            </a:r>
          </a:p>
          <a:p>
            <a:r>
              <a:rPr lang="en-US" altLang="ko-KR" dirty="0"/>
              <a:t>512 * 512</a:t>
            </a:r>
          </a:p>
          <a:p>
            <a:r>
              <a:rPr lang="ko-KR" altLang="en-US" dirty="0"/>
              <a:t>각 항목별 </a:t>
            </a:r>
            <a:r>
              <a:rPr lang="en-US" altLang="ko-KR" dirty="0"/>
              <a:t>5000</a:t>
            </a:r>
            <a:r>
              <a:rPr lang="ko-KR" altLang="en-US" dirty="0"/>
              <a:t>개의 이미지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검증</a:t>
            </a:r>
            <a:r>
              <a:rPr lang="en-US" altLang="ko-KR" kern="0" spc="-50" dirty="0">
                <a:solidFill>
                  <a:srgbClr val="000000"/>
                </a:solidFill>
                <a:latin typeface="Palatino Linotype" panose="02040502050505030304" pitchFamily="18" charset="0"/>
                <a:ea typeface="휴먼명조"/>
              </a:rPr>
              <a:t>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20%,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테스트</a:t>
            </a:r>
            <a:r>
              <a:rPr lang="en-US" altLang="ko-KR" kern="0" spc="-50" dirty="0">
                <a:solidFill>
                  <a:srgbClr val="000000"/>
                </a:solidFill>
                <a:latin typeface="Palatino Linotype" panose="02040502050505030304" pitchFamily="18" charset="0"/>
                <a:ea typeface="휴먼명조"/>
              </a:rPr>
              <a:t>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10%,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훈련</a:t>
            </a:r>
            <a:r>
              <a:rPr lang="en-US" altLang="ko-KR" kern="0" spc="-50" dirty="0">
                <a:solidFill>
                  <a:srgbClr val="000000"/>
                </a:solidFill>
                <a:latin typeface="Palatino Linotype" panose="02040502050505030304" pitchFamily="18" charset="0"/>
                <a:ea typeface="휴먼명조"/>
              </a:rPr>
              <a:t> 7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0%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휴먼명조"/>
              </a:rPr>
              <a:t>분할</a:t>
            </a:r>
            <a:endParaRPr lang="en-US" altLang="ko-KR" sz="1800" kern="0" spc="-50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A209C-6E0E-D5F8-FBA8-C30934B24B96}"/>
              </a:ext>
            </a:extLst>
          </p:cNvPr>
          <p:cNvSpPr txBox="1"/>
          <p:nvPr/>
        </p:nvSpPr>
        <p:spPr>
          <a:xfrm>
            <a:off x="6146800" y="3933371"/>
            <a:ext cx="5232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전이 학습 </a:t>
            </a:r>
            <a:r>
              <a:rPr lang="en-US" altLang="ko-KR" b="1" dirty="0"/>
              <a:t>: </a:t>
            </a:r>
          </a:p>
          <a:p>
            <a:r>
              <a:rPr lang="en-US" altLang="ko-KR" dirty="0" err="1"/>
              <a:t>YoloV8</a:t>
            </a:r>
            <a:r>
              <a:rPr lang="en-US" altLang="ko-KR" dirty="0"/>
              <a:t> </a:t>
            </a:r>
            <a:r>
              <a:rPr lang="ko-KR" altLang="en-US" dirty="0"/>
              <a:t>영상 세분화 모델에서 전이학습을 수행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Batch Size 10, 1000</a:t>
            </a:r>
            <a:r>
              <a:rPr lang="ko-KR" altLang="en-US" dirty="0" err="1"/>
              <a:t>에폭</a:t>
            </a:r>
            <a:r>
              <a:rPr lang="ko-KR" altLang="en-US" dirty="0"/>
              <a:t> 동안 훈련</a:t>
            </a:r>
            <a:endParaRPr lang="en-US" altLang="ko-KR" sz="1800" kern="0" spc="-50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8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511</Words>
  <Application>Microsoft Office PowerPoint</Application>
  <PresentationFormat>와이드스크린</PresentationFormat>
  <Paragraphs>99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휴먼명조</vt:lpstr>
      <vt:lpstr>Arial</vt:lpstr>
      <vt:lpstr>Palatino Linotype</vt:lpstr>
      <vt:lpstr>Office 테마</vt:lpstr>
      <vt:lpstr>YOLOV8 기반  고성능 경량 플라스틱 폐기물 영상 세분화  (High Performance Lightweight Plastic Waste Segmentation with YOLOV8)</vt:lpstr>
      <vt:lpstr>영상 세분화란? (Image Segmentation)</vt:lpstr>
      <vt:lpstr>플라스틱의 종류</vt:lpstr>
      <vt:lpstr>일반적인 폐플라스틱 재활용 공정</vt:lpstr>
      <vt:lpstr>분류 공정은 어떻게 이루어지는가?</vt:lpstr>
      <vt:lpstr>인건비가 핵심이다</vt:lpstr>
      <vt:lpstr>데이터 소개 : 주 에코인에너지</vt:lpstr>
      <vt:lpstr>PowerPoint 프레젠테이션</vt:lpstr>
      <vt:lpstr>훈련 방법</vt:lpstr>
      <vt:lpstr>결과 분석을 위한 지표</vt:lpstr>
      <vt:lpstr>결과 : 경계 상자 분석</vt:lpstr>
      <vt:lpstr>결과 분석 : 경계 상자 PET 성능 저하</vt:lpstr>
      <vt:lpstr>경계상자 혼동 행렬 분석</vt:lpstr>
      <vt:lpstr>적정 신뢰도 기준 탐구</vt:lpstr>
      <vt:lpstr>결과 : 영상 세분화 분석</vt:lpstr>
      <vt:lpstr>결과 : 경계 상자 분석</vt:lpstr>
      <vt:lpstr>적정 신뢰도 기준 탐구 : 영상 세분화</vt:lpstr>
      <vt:lpstr>모델 추론 시간 분석</vt:lpstr>
      <vt:lpstr>기존 VS 현 모델 정확도 분석</vt:lpstr>
      <vt:lpstr>로봇 공학을 통해 플라스틱 재활용을 최적화하는 연구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재활용 플라스틱 폐기물 영상 세분화 모델 성능 개선 (Recyclable Plastic Waste Image Segmentation Model Performance Enchancement)</dc:title>
  <dc:creator>YW Cho</dc:creator>
  <cp:lastModifiedBy>YW Cho</cp:lastModifiedBy>
  <cp:revision>2</cp:revision>
  <dcterms:created xsi:type="dcterms:W3CDTF">2024-04-26T00:12:00Z</dcterms:created>
  <dcterms:modified xsi:type="dcterms:W3CDTF">2024-07-12T01:28:11Z</dcterms:modified>
</cp:coreProperties>
</file>